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0"/>
  </p:notesMasterIdLst>
  <p:sldIdLst>
    <p:sldId id="280" r:id="rId2"/>
    <p:sldId id="283" r:id="rId3"/>
    <p:sldId id="284" r:id="rId4"/>
    <p:sldId id="285" r:id="rId5"/>
    <p:sldId id="286" r:id="rId6"/>
    <p:sldId id="287" r:id="rId7"/>
    <p:sldId id="288" r:id="rId8"/>
    <p:sldId id="270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نمط متوسط 4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النمط المتوسط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C2FFA5D-87B4-456A-9821-1D502468CF0F}" styleName="نمط ذو نسُق 1 - تميي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2838BEF-8BB2-4498-84A7-C5851F593DF1}" styleName="نمط متوسط 4 - تميي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نمط متوسط 4 - تميي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نمط ذو نسُق 1 - تميي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نمط ذو نسُق 1 - تميي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نمط متوسط 4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نمط متوسط 4 - تميي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>
      <p:cViewPr>
        <p:scale>
          <a:sx n="94" d="100"/>
          <a:sy n="94" d="100"/>
        </p:scale>
        <p:origin x="-1699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43A4ED-84A7-430A-9840-24586F205D0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EF4DE0-D4BA-41F7-9898-971D86888A7E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rtl="1"/>
          <a:r>
            <a:rPr lang="ar-IQ" sz="4000" dirty="0" smtClean="0"/>
            <a:t> </a:t>
          </a:r>
          <a:r>
            <a:rPr lang="ar-IQ" sz="2800" b="1" dirty="0" smtClean="0">
              <a:solidFill>
                <a:srgbClr val="FF0000"/>
              </a:solidFill>
            </a:rPr>
            <a:t>المرحلة :الاولى –كودالمادة </a:t>
          </a:r>
          <a:r>
            <a:rPr lang="en-US" sz="2800" b="1" dirty="0" smtClean="0">
              <a:solidFill>
                <a:srgbClr val="FF0000"/>
              </a:solidFill>
            </a:rPr>
            <a:t>----</a:t>
          </a:r>
          <a:r>
            <a:rPr lang="ar-IQ" sz="2800" b="1" dirty="0" smtClean="0">
              <a:solidFill>
                <a:srgbClr val="FF0000"/>
              </a:solidFill>
            </a:rPr>
            <a:t>المادة:القياس والتقويم </a:t>
          </a:r>
          <a:endParaRPr lang="ar-IQ" sz="4000" b="1" dirty="0">
            <a:solidFill>
              <a:srgbClr val="FF0000"/>
            </a:solidFill>
          </a:endParaRPr>
        </a:p>
      </dgm:t>
    </dgm:pt>
    <dgm:pt modelId="{72CCC1A1-72D5-43F6-A622-16AC7DB2D135}" type="parTrans" cxnId="{C0DE91BB-0D7D-47EC-9335-E20F169A70FF}">
      <dgm:prSet/>
      <dgm:spPr/>
      <dgm:t>
        <a:bodyPr/>
        <a:lstStyle/>
        <a:p>
          <a:endParaRPr lang="en-US"/>
        </a:p>
      </dgm:t>
    </dgm:pt>
    <dgm:pt modelId="{40EA46E3-9598-437F-8286-F71E00C4E73C}" type="sibTrans" cxnId="{C0DE91BB-0D7D-47EC-9335-E20F169A70FF}">
      <dgm:prSet/>
      <dgm:spPr/>
      <dgm:t>
        <a:bodyPr/>
        <a:lstStyle/>
        <a:p>
          <a:endParaRPr lang="en-US"/>
        </a:p>
      </dgm:t>
    </dgm:pt>
    <dgm:pt modelId="{61989F56-C9FA-470F-A891-75A6F167D055}" type="pres">
      <dgm:prSet presAssocID="{0343A4ED-84A7-430A-9840-24586F205D0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4188F7-F458-4568-BE46-B0CE85D19D07}" type="pres">
      <dgm:prSet presAssocID="{4EEF4DE0-D4BA-41F7-9898-971D86888A7E}" presName="circle1" presStyleLbl="node1" presStyleIdx="0" presStyleCnt="1"/>
      <dgm:spPr/>
    </dgm:pt>
    <dgm:pt modelId="{882298A1-6297-4F22-AAAC-3872FCDB0199}" type="pres">
      <dgm:prSet presAssocID="{4EEF4DE0-D4BA-41F7-9898-971D86888A7E}" presName="space" presStyleCnt="0"/>
      <dgm:spPr/>
    </dgm:pt>
    <dgm:pt modelId="{B02DA5F0-E480-4D30-9F48-079C8602D844}" type="pres">
      <dgm:prSet presAssocID="{4EEF4DE0-D4BA-41F7-9898-971D86888A7E}" presName="rect1" presStyleLbl="alignAcc1" presStyleIdx="0" presStyleCnt="1"/>
      <dgm:spPr/>
      <dgm:t>
        <a:bodyPr/>
        <a:lstStyle/>
        <a:p>
          <a:endParaRPr lang="en-US"/>
        </a:p>
      </dgm:t>
    </dgm:pt>
    <dgm:pt modelId="{5058A5EE-3076-4C4F-A616-6094642AECE8}" type="pres">
      <dgm:prSet presAssocID="{4EEF4DE0-D4BA-41F7-9898-971D86888A7E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DD609B-4A3E-4CDE-8AE9-02D262D65C5E}" type="presOf" srcId="{4EEF4DE0-D4BA-41F7-9898-971D86888A7E}" destId="{B02DA5F0-E480-4D30-9F48-079C8602D844}" srcOrd="0" destOrd="0" presId="urn:microsoft.com/office/officeart/2005/8/layout/target3"/>
    <dgm:cxn modelId="{E6DD5A35-55ED-4532-941A-4C380EDA6E4B}" type="presOf" srcId="{0343A4ED-84A7-430A-9840-24586F205D02}" destId="{61989F56-C9FA-470F-A891-75A6F167D055}" srcOrd="0" destOrd="0" presId="urn:microsoft.com/office/officeart/2005/8/layout/target3"/>
    <dgm:cxn modelId="{C0DE91BB-0D7D-47EC-9335-E20F169A70FF}" srcId="{0343A4ED-84A7-430A-9840-24586F205D02}" destId="{4EEF4DE0-D4BA-41F7-9898-971D86888A7E}" srcOrd="0" destOrd="0" parTransId="{72CCC1A1-72D5-43F6-A622-16AC7DB2D135}" sibTransId="{40EA46E3-9598-437F-8286-F71E00C4E73C}"/>
    <dgm:cxn modelId="{CC8E5F2D-9BE7-4B64-BD90-A317D4430E1F}" type="presOf" srcId="{4EEF4DE0-D4BA-41F7-9898-971D86888A7E}" destId="{5058A5EE-3076-4C4F-A616-6094642AECE8}" srcOrd="1" destOrd="0" presId="urn:microsoft.com/office/officeart/2005/8/layout/target3"/>
    <dgm:cxn modelId="{426E11EF-2CC0-4F0E-B7E4-BCCF40A8564C}" type="presParOf" srcId="{61989F56-C9FA-470F-A891-75A6F167D055}" destId="{954188F7-F458-4568-BE46-B0CE85D19D07}" srcOrd="0" destOrd="0" presId="urn:microsoft.com/office/officeart/2005/8/layout/target3"/>
    <dgm:cxn modelId="{28BE1715-791E-4B92-A23E-B75882D0E5A8}" type="presParOf" srcId="{61989F56-C9FA-470F-A891-75A6F167D055}" destId="{882298A1-6297-4F22-AAAC-3872FCDB0199}" srcOrd="1" destOrd="0" presId="urn:microsoft.com/office/officeart/2005/8/layout/target3"/>
    <dgm:cxn modelId="{264435B9-C4A3-4F99-A55E-70F4D7A25627}" type="presParOf" srcId="{61989F56-C9FA-470F-A891-75A6F167D055}" destId="{B02DA5F0-E480-4D30-9F48-079C8602D844}" srcOrd="2" destOrd="0" presId="urn:microsoft.com/office/officeart/2005/8/layout/target3"/>
    <dgm:cxn modelId="{C0C97715-B179-4130-9F4A-2BF34E91299D}" type="presParOf" srcId="{61989F56-C9FA-470F-A891-75A6F167D055}" destId="{5058A5EE-3076-4C4F-A616-6094642AECE8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/>
            <a:t>عناصرة المحاضرة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8B8ECCE0-DF8E-4747-8197-BAA9F95C0F32}" type="presOf" srcId="{54805109-89EE-4CB4-9406-AD6C7665AD18}" destId="{F28A2FE0-6913-4E00-BC3F-C284B48BD743}" srcOrd="0" destOrd="0" presId="urn:microsoft.com/office/officeart/2005/8/layout/venn1"/>
    <dgm:cxn modelId="{4D3E09E2-C488-4B87-9269-C86A71B2CFBA}" type="presOf" srcId="{7EE76BB7-EB3C-45CD-9625-F8149537976B}" destId="{0AD4E650-CA4B-4584-B748-05423B620E39}" srcOrd="0" destOrd="0" presId="urn:microsoft.com/office/officeart/2005/8/layout/venn1"/>
    <dgm:cxn modelId="{E4364380-32EF-42B5-8100-7C9212B33606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/>
            <a:t>عناصرة المحاضرة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BF7D0F91-2C6B-4B80-A927-8653E33874F3}" type="presOf" srcId="{54805109-89EE-4CB4-9406-AD6C7665AD18}" destId="{F28A2FE0-6913-4E00-BC3F-C284B48BD743}" srcOrd="0" destOrd="0" presId="urn:microsoft.com/office/officeart/2005/8/layout/venn1"/>
    <dgm:cxn modelId="{42752361-D9FD-4369-B5D7-9A385E54D405}" type="presOf" srcId="{7EE76BB7-EB3C-45CD-9625-F8149537976B}" destId="{0AD4E650-CA4B-4584-B748-05423B620E39}" srcOrd="0" destOrd="0" presId="urn:microsoft.com/office/officeart/2005/8/layout/venn1"/>
    <dgm:cxn modelId="{3C46426F-EE0D-462F-A195-61E53CB36922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/>
            <a:t>عناصرة المحاضرة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3051D7FD-649D-4260-83F8-EEB8D1AE8CD7}" type="presOf" srcId="{7EE76BB7-EB3C-45CD-9625-F8149537976B}" destId="{0AD4E650-CA4B-4584-B748-05423B620E39}" srcOrd="0" destOrd="0" presId="urn:microsoft.com/office/officeart/2005/8/layout/venn1"/>
    <dgm:cxn modelId="{B86BFC59-8F7B-4BBA-8646-1CE638073DC0}" type="presOf" srcId="{54805109-89EE-4CB4-9406-AD6C7665AD18}" destId="{F28A2FE0-6913-4E00-BC3F-C284B48BD743}" srcOrd="0" destOrd="0" presId="urn:microsoft.com/office/officeart/2005/8/layout/venn1"/>
    <dgm:cxn modelId="{9D061F48-DBC4-4495-B458-EFAB8FFF1D28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/>
            <a:t>عناصرة المحاضرة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EC939BAA-4AD6-404A-8544-42956D4ECC3D}" type="presOf" srcId="{7EE76BB7-EB3C-45CD-9625-F8149537976B}" destId="{0AD4E650-CA4B-4584-B748-05423B620E39}" srcOrd="0" destOrd="0" presId="urn:microsoft.com/office/officeart/2005/8/layout/venn1"/>
    <dgm:cxn modelId="{A5671392-A965-4F78-945F-E1ACBB0F75A5}" type="presOf" srcId="{54805109-89EE-4CB4-9406-AD6C7665AD18}" destId="{F28A2FE0-6913-4E00-BC3F-C284B48BD743}" srcOrd="0" destOrd="0" presId="urn:microsoft.com/office/officeart/2005/8/layout/venn1"/>
    <dgm:cxn modelId="{AC393834-9EFB-41FA-9088-2E662C3E0125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/>
            <a:t>عناصرة المحاضرة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C6B55205-6AA7-4D19-8455-38FF35B87B44}" type="presOf" srcId="{54805109-89EE-4CB4-9406-AD6C7665AD18}" destId="{F28A2FE0-6913-4E00-BC3F-C284B48BD743}" srcOrd="0" destOrd="0" presId="urn:microsoft.com/office/officeart/2005/8/layout/venn1"/>
    <dgm:cxn modelId="{AC166D3D-EB60-4AA3-BD93-C06CC72E8391}" type="presOf" srcId="{7EE76BB7-EB3C-45CD-9625-F8149537976B}" destId="{0AD4E650-CA4B-4584-B748-05423B620E39}" srcOrd="0" destOrd="0" presId="urn:microsoft.com/office/officeart/2005/8/layout/venn1"/>
    <dgm:cxn modelId="{BB8B0396-3D10-47F6-9BF4-E35D772FD348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/>
            <a:t>عناصرة المحاضرة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BF8EA92F-BC92-4AFD-80AA-5A690EF8B7A8}" type="presOf" srcId="{7EE76BB7-EB3C-45CD-9625-F8149537976B}" destId="{0AD4E650-CA4B-4584-B748-05423B620E39}" srcOrd="0" destOrd="0" presId="urn:microsoft.com/office/officeart/2005/8/layout/venn1"/>
    <dgm:cxn modelId="{045C2684-E38A-4E27-BE41-910332F58039}" type="presOf" srcId="{54805109-89EE-4CB4-9406-AD6C7665AD18}" destId="{F28A2FE0-6913-4E00-BC3F-C284B48BD743}" srcOrd="0" destOrd="0" presId="urn:microsoft.com/office/officeart/2005/8/layout/venn1"/>
    <dgm:cxn modelId="{19498624-3C2A-466E-8C11-1925478847BE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F5287CE-173A-43D4-A1CB-728B33EF38DE}" type="doc">
      <dgm:prSet loTypeId="urn:microsoft.com/office/officeart/2005/8/layout/target3" loCatId="relationship" qsTypeId="urn:microsoft.com/office/officeart/2005/8/quickstyle/3d9" qsCatId="3D" csTypeId="urn:microsoft.com/office/officeart/2005/8/colors/accent1_2" csCatId="accent1"/>
      <dgm:spPr/>
      <dgm:t>
        <a:bodyPr/>
        <a:lstStyle/>
        <a:p>
          <a:pPr rtl="1"/>
          <a:endParaRPr lang="ar-IQ"/>
        </a:p>
      </dgm:t>
    </dgm:pt>
    <dgm:pt modelId="{5FED4A61-9724-4F39-B613-B98969565289}">
      <dgm:prSet custT="1"/>
      <dgm:spPr/>
      <dgm:t>
        <a:bodyPr/>
        <a:lstStyle/>
        <a:p>
          <a:pPr rtl="1"/>
          <a:r>
            <a:rPr lang="ar-IQ" sz="8000" dirty="0" smtClean="0">
              <a:solidFill>
                <a:srgbClr val="FF0000"/>
              </a:solidFill>
            </a:rPr>
            <a:t>الى الملتقى</a:t>
          </a:r>
          <a:endParaRPr lang="ar-IQ" sz="8000" dirty="0">
            <a:solidFill>
              <a:srgbClr val="FF0000"/>
            </a:solidFill>
          </a:endParaRPr>
        </a:p>
      </dgm:t>
    </dgm:pt>
    <dgm:pt modelId="{5FA7D0BB-F20A-43C2-81C6-1C1576C8F565}" type="parTrans" cxnId="{E6CD50A2-03F4-423C-BD5A-3F93754C7AB4}">
      <dgm:prSet/>
      <dgm:spPr/>
      <dgm:t>
        <a:bodyPr/>
        <a:lstStyle/>
        <a:p>
          <a:pPr rtl="1"/>
          <a:endParaRPr lang="ar-IQ"/>
        </a:p>
      </dgm:t>
    </dgm:pt>
    <dgm:pt modelId="{2297CD98-F18E-442A-BBE1-27EA7B089560}" type="sibTrans" cxnId="{E6CD50A2-03F4-423C-BD5A-3F93754C7AB4}">
      <dgm:prSet/>
      <dgm:spPr/>
      <dgm:t>
        <a:bodyPr/>
        <a:lstStyle/>
        <a:p>
          <a:pPr rtl="1"/>
          <a:endParaRPr lang="ar-IQ"/>
        </a:p>
      </dgm:t>
    </dgm:pt>
    <dgm:pt modelId="{36DCC6D4-8AB9-4FB1-A142-40CE392F4A3A}" type="pres">
      <dgm:prSet presAssocID="{5F5287CE-173A-43D4-A1CB-728B33EF38D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ED878F79-AD47-4A92-89B9-A3731672A44E}" type="pres">
      <dgm:prSet presAssocID="{5FED4A61-9724-4F39-B613-B98969565289}" presName="circle1" presStyleLbl="node1" presStyleIdx="0" presStyleCnt="1"/>
      <dgm:spPr/>
    </dgm:pt>
    <dgm:pt modelId="{10A9093C-139F-499E-8A3C-6DBAB77D5331}" type="pres">
      <dgm:prSet presAssocID="{5FED4A61-9724-4F39-B613-B98969565289}" presName="space" presStyleCnt="0"/>
      <dgm:spPr/>
    </dgm:pt>
    <dgm:pt modelId="{1CF6D59A-D077-497D-AD83-46ECD0B700DE}" type="pres">
      <dgm:prSet presAssocID="{5FED4A61-9724-4F39-B613-B98969565289}" presName="rect1" presStyleLbl="alignAcc1" presStyleIdx="0" presStyleCnt="1"/>
      <dgm:spPr/>
      <dgm:t>
        <a:bodyPr/>
        <a:lstStyle/>
        <a:p>
          <a:pPr rtl="1"/>
          <a:endParaRPr lang="ar-IQ"/>
        </a:p>
      </dgm:t>
    </dgm:pt>
    <dgm:pt modelId="{0115A6BD-339F-4757-89CD-DB32F214A2C9}" type="pres">
      <dgm:prSet presAssocID="{5FED4A61-9724-4F39-B613-B98969565289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E6CD50A2-03F4-423C-BD5A-3F93754C7AB4}" srcId="{5F5287CE-173A-43D4-A1CB-728B33EF38DE}" destId="{5FED4A61-9724-4F39-B613-B98969565289}" srcOrd="0" destOrd="0" parTransId="{5FA7D0BB-F20A-43C2-81C6-1C1576C8F565}" sibTransId="{2297CD98-F18E-442A-BBE1-27EA7B089560}"/>
    <dgm:cxn modelId="{9F627602-6A14-4CC7-B03A-794036826447}" type="presOf" srcId="{5FED4A61-9724-4F39-B613-B98969565289}" destId="{1CF6D59A-D077-497D-AD83-46ECD0B700DE}" srcOrd="0" destOrd="0" presId="urn:microsoft.com/office/officeart/2005/8/layout/target3"/>
    <dgm:cxn modelId="{B168BC48-4667-4B43-9677-56310F989BAC}" type="presOf" srcId="{5FED4A61-9724-4F39-B613-B98969565289}" destId="{0115A6BD-339F-4757-89CD-DB32F214A2C9}" srcOrd="1" destOrd="0" presId="urn:microsoft.com/office/officeart/2005/8/layout/target3"/>
    <dgm:cxn modelId="{F098B608-3193-4CB9-8BDD-E52701489D0A}" type="presOf" srcId="{5F5287CE-173A-43D4-A1CB-728B33EF38DE}" destId="{36DCC6D4-8AB9-4FB1-A142-40CE392F4A3A}" srcOrd="0" destOrd="0" presId="urn:microsoft.com/office/officeart/2005/8/layout/target3"/>
    <dgm:cxn modelId="{613E7E84-598B-4202-A7B3-0D279606B22A}" type="presParOf" srcId="{36DCC6D4-8AB9-4FB1-A142-40CE392F4A3A}" destId="{ED878F79-AD47-4A92-89B9-A3731672A44E}" srcOrd="0" destOrd="0" presId="urn:microsoft.com/office/officeart/2005/8/layout/target3"/>
    <dgm:cxn modelId="{CEF5E439-8574-42A0-90E4-280B458BF63B}" type="presParOf" srcId="{36DCC6D4-8AB9-4FB1-A142-40CE392F4A3A}" destId="{10A9093C-139F-499E-8A3C-6DBAB77D5331}" srcOrd="1" destOrd="0" presId="urn:microsoft.com/office/officeart/2005/8/layout/target3"/>
    <dgm:cxn modelId="{0197CAE0-12A4-4DB6-8E95-E974A99940FB}" type="presParOf" srcId="{36DCC6D4-8AB9-4FB1-A142-40CE392F4A3A}" destId="{1CF6D59A-D077-497D-AD83-46ECD0B700DE}" srcOrd="2" destOrd="0" presId="urn:microsoft.com/office/officeart/2005/8/layout/target3"/>
    <dgm:cxn modelId="{C8E4A471-8DD3-49B1-8E61-8BAD8D45D5A3}" type="presParOf" srcId="{36DCC6D4-8AB9-4FB1-A142-40CE392F4A3A}" destId="{0115A6BD-339F-4757-89CD-DB32F214A2C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1A48A07-36FB-4044-8AB1-20EF338F148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F50F9D1C-BCF1-4558-B531-61441D152D5E}">
      <dgm:prSet/>
      <dgm:spPr/>
      <dgm:t>
        <a:bodyPr/>
        <a:lstStyle/>
        <a:p>
          <a:pPr rtl="1"/>
          <a:r>
            <a:rPr lang="ar-IQ" dirty="0" smtClean="0"/>
            <a:t>في المحاضرة القادمة</a:t>
          </a:r>
          <a:endParaRPr lang="ar-IQ" dirty="0"/>
        </a:p>
      </dgm:t>
    </dgm:pt>
    <dgm:pt modelId="{6057D29D-A12B-4CD7-8C9D-7C0E5B28CD36}" type="parTrans" cxnId="{2C32B02D-ADCE-4387-BE1A-CAC38C910EE9}">
      <dgm:prSet/>
      <dgm:spPr/>
      <dgm:t>
        <a:bodyPr/>
        <a:lstStyle/>
        <a:p>
          <a:pPr rtl="1"/>
          <a:endParaRPr lang="ar-IQ"/>
        </a:p>
      </dgm:t>
    </dgm:pt>
    <dgm:pt modelId="{025059B3-27EC-493A-972B-F47A584B8B04}" type="sibTrans" cxnId="{2C32B02D-ADCE-4387-BE1A-CAC38C910EE9}">
      <dgm:prSet/>
      <dgm:spPr/>
      <dgm:t>
        <a:bodyPr/>
        <a:lstStyle/>
        <a:p>
          <a:pPr rtl="1"/>
          <a:endParaRPr lang="ar-IQ"/>
        </a:p>
      </dgm:t>
    </dgm:pt>
    <dgm:pt modelId="{006B44CA-7536-4901-A4A8-216AC1FB9780}">
      <dgm:prSet/>
      <dgm:spPr/>
      <dgm:t>
        <a:bodyPr/>
        <a:lstStyle/>
        <a:p>
          <a:pPr rtl="1"/>
          <a:r>
            <a:rPr lang="ar-IQ" dirty="0" smtClean="0"/>
            <a:t>وشكراً لحسن انتباهكم </a:t>
          </a:r>
          <a:endParaRPr lang="ar-IQ" dirty="0"/>
        </a:p>
      </dgm:t>
    </dgm:pt>
    <dgm:pt modelId="{6BABD7E9-3D56-4DF4-B029-C5347D2CE2BB}" type="parTrans" cxnId="{5DE9BA9F-9BEB-4630-A07D-29A1EEB91955}">
      <dgm:prSet/>
      <dgm:spPr/>
      <dgm:t>
        <a:bodyPr/>
        <a:lstStyle/>
        <a:p>
          <a:pPr rtl="1"/>
          <a:endParaRPr lang="ar-IQ"/>
        </a:p>
      </dgm:t>
    </dgm:pt>
    <dgm:pt modelId="{60307351-4E1B-4AC2-BD4F-B127AE1FD9F0}" type="sibTrans" cxnId="{5DE9BA9F-9BEB-4630-A07D-29A1EEB91955}">
      <dgm:prSet/>
      <dgm:spPr/>
      <dgm:t>
        <a:bodyPr/>
        <a:lstStyle/>
        <a:p>
          <a:pPr rtl="1"/>
          <a:endParaRPr lang="ar-IQ"/>
        </a:p>
      </dgm:t>
    </dgm:pt>
    <dgm:pt modelId="{BBFEEABB-EB90-4E66-850D-652CD5B80E6C}" type="pres">
      <dgm:prSet presAssocID="{A1A48A07-36FB-4044-8AB1-20EF338F148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0FE471E2-CFDD-4BD4-9F6D-F2AC8451331D}" type="pres">
      <dgm:prSet presAssocID="{F50F9D1C-BCF1-4558-B531-61441D152D5E}" presName="node" presStyleLbl="node1" presStyleIdx="0" presStyleCnt="2" custScaleX="137904" custRadScaleRad="114088" custRadScaleInc="196889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4C85FB7A-7D04-483B-A102-C7423D20574D}" type="pres">
      <dgm:prSet presAssocID="{025059B3-27EC-493A-972B-F47A584B8B04}" presName="sibTrans" presStyleLbl="sibTrans2D1" presStyleIdx="0" presStyleCnt="2" custAng="21413601" custScaleX="178943"/>
      <dgm:spPr/>
      <dgm:t>
        <a:bodyPr/>
        <a:lstStyle/>
        <a:p>
          <a:pPr rtl="1"/>
          <a:endParaRPr lang="ar-IQ"/>
        </a:p>
      </dgm:t>
    </dgm:pt>
    <dgm:pt modelId="{60D096B9-E656-4186-882A-CBA13A19C5B1}" type="pres">
      <dgm:prSet presAssocID="{025059B3-27EC-493A-972B-F47A584B8B04}" presName="connectorText" presStyleLbl="sibTrans2D1" presStyleIdx="0" presStyleCnt="2"/>
      <dgm:spPr/>
      <dgm:t>
        <a:bodyPr/>
        <a:lstStyle/>
        <a:p>
          <a:pPr rtl="1"/>
          <a:endParaRPr lang="ar-IQ"/>
        </a:p>
      </dgm:t>
    </dgm:pt>
    <dgm:pt modelId="{B23C2C72-CFB1-4839-931B-5386B52AC8FB}" type="pres">
      <dgm:prSet presAssocID="{006B44CA-7536-4901-A4A8-216AC1FB9780}" presName="node" presStyleLbl="node1" presStyleIdx="1" presStyleCnt="2" custScaleX="127035" custRadScaleRad="72339" custRadScaleInc="-197541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BBDD079D-F989-42D0-ACB1-2352DFA7FEAA}" type="pres">
      <dgm:prSet presAssocID="{60307351-4E1B-4AC2-BD4F-B127AE1FD9F0}" presName="sibTrans" presStyleLbl="sibTrans2D1" presStyleIdx="1" presStyleCnt="2" custAng="186487" custScaleX="158370" custLinFactNeighborX="58392" custLinFactNeighborY="-1372"/>
      <dgm:spPr/>
      <dgm:t>
        <a:bodyPr/>
        <a:lstStyle/>
        <a:p>
          <a:pPr rtl="1"/>
          <a:endParaRPr lang="ar-IQ"/>
        </a:p>
      </dgm:t>
    </dgm:pt>
    <dgm:pt modelId="{30521C6D-8E3B-4BFC-B825-C02B16B0C8B8}" type="pres">
      <dgm:prSet presAssocID="{60307351-4E1B-4AC2-BD4F-B127AE1FD9F0}" presName="connectorText" presStyleLbl="sibTrans2D1" presStyleIdx="1" presStyleCnt="2"/>
      <dgm:spPr/>
      <dgm:t>
        <a:bodyPr/>
        <a:lstStyle/>
        <a:p>
          <a:pPr rtl="1"/>
          <a:endParaRPr lang="ar-IQ"/>
        </a:p>
      </dgm:t>
    </dgm:pt>
  </dgm:ptLst>
  <dgm:cxnLst>
    <dgm:cxn modelId="{BD5014B4-7351-4E3C-A285-0EE1279DF1B3}" type="presOf" srcId="{60307351-4E1B-4AC2-BD4F-B127AE1FD9F0}" destId="{30521C6D-8E3B-4BFC-B825-C02B16B0C8B8}" srcOrd="1" destOrd="0" presId="urn:microsoft.com/office/officeart/2005/8/layout/cycle2"/>
    <dgm:cxn modelId="{3DAB09BC-0E8A-436B-AF3A-49CE0EF9DD3E}" type="presOf" srcId="{025059B3-27EC-493A-972B-F47A584B8B04}" destId="{60D096B9-E656-4186-882A-CBA13A19C5B1}" srcOrd="1" destOrd="0" presId="urn:microsoft.com/office/officeart/2005/8/layout/cycle2"/>
    <dgm:cxn modelId="{5DE9BA9F-9BEB-4630-A07D-29A1EEB91955}" srcId="{A1A48A07-36FB-4044-8AB1-20EF338F148B}" destId="{006B44CA-7536-4901-A4A8-216AC1FB9780}" srcOrd="1" destOrd="0" parTransId="{6BABD7E9-3D56-4DF4-B029-C5347D2CE2BB}" sibTransId="{60307351-4E1B-4AC2-BD4F-B127AE1FD9F0}"/>
    <dgm:cxn modelId="{8FD1E1F9-2B3E-4EB7-9CBC-623FFF5C430D}" type="presOf" srcId="{F50F9D1C-BCF1-4558-B531-61441D152D5E}" destId="{0FE471E2-CFDD-4BD4-9F6D-F2AC8451331D}" srcOrd="0" destOrd="0" presId="urn:microsoft.com/office/officeart/2005/8/layout/cycle2"/>
    <dgm:cxn modelId="{E20507FB-BEB6-4B7D-B435-241ADF27DFCE}" type="presOf" srcId="{60307351-4E1B-4AC2-BD4F-B127AE1FD9F0}" destId="{BBDD079D-F989-42D0-ACB1-2352DFA7FEAA}" srcOrd="0" destOrd="0" presId="urn:microsoft.com/office/officeart/2005/8/layout/cycle2"/>
    <dgm:cxn modelId="{2C32B02D-ADCE-4387-BE1A-CAC38C910EE9}" srcId="{A1A48A07-36FB-4044-8AB1-20EF338F148B}" destId="{F50F9D1C-BCF1-4558-B531-61441D152D5E}" srcOrd="0" destOrd="0" parTransId="{6057D29D-A12B-4CD7-8C9D-7C0E5B28CD36}" sibTransId="{025059B3-27EC-493A-972B-F47A584B8B04}"/>
    <dgm:cxn modelId="{783E58C5-08CF-4CD8-A19E-830EEF25DFE8}" type="presOf" srcId="{A1A48A07-36FB-4044-8AB1-20EF338F148B}" destId="{BBFEEABB-EB90-4E66-850D-652CD5B80E6C}" srcOrd="0" destOrd="0" presId="urn:microsoft.com/office/officeart/2005/8/layout/cycle2"/>
    <dgm:cxn modelId="{1F2DAB21-1363-4993-964C-E6EA61B4C57D}" type="presOf" srcId="{025059B3-27EC-493A-972B-F47A584B8B04}" destId="{4C85FB7A-7D04-483B-A102-C7423D20574D}" srcOrd="0" destOrd="0" presId="urn:microsoft.com/office/officeart/2005/8/layout/cycle2"/>
    <dgm:cxn modelId="{6A79EC7B-39A2-4013-8CB3-7D375DB08AEA}" type="presOf" srcId="{006B44CA-7536-4901-A4A8-216AC1FB9780}" destId="{B23C2C72-CFB1-4839-931B-5386B52AC8FB}" srcOrd="0" destOrd="0" presId="urn:microsoft.com/office/officeart/2005/8/layout/cycle2"/>
    <dgm:cxn modelId="{6F0E3012-5A3C-4F60-ACAC-A270ACE104CE}" type="presParOf" srcId="{BBFEEABB-EB90-4E66-850D-652CD5B80E6C}" destId="{0FE471E2-CFDD-4BD4-9F6D-F2AC8451331D}" srcOrd="0" destOrd="0" presId="urn:microsoft.com/office/officeart/2005/8/layout/cycle2"/>
    <dgm:cxn modelId="{E7D21C28-E9C5-47B6-86B2-6456725037C5}" type="presParOf" srcId="{BBFEEABB-EB90-4E66-850D-652CD5B80E6C}" destId="{4C85FB7A-7D04-483B-A102-C7423D20574D}" srcOrd="1" destOrd="0" presId="urn:microsoft.com/office/officeart/2005/8/layout/cycle2"/>
    <dgm:cxn modelId="{5BB42BE8-A01B-49BE-9C1B-1DD1FC461AC8}" type="presParOf" srcId="{4C85FB7A-7D04-483B-A102-C7423D20574D}" destId="{60D096B9-E656-4186-882A-CBA13A19C5B1}" srcOrd="0" destOrd="0" presId="urn:microsoft.com/office/officeart/2005/8/layout/cycle2"/>
    <dgm:cxn modelId="{29744DFF-8FF8-4F82-870C-C612E9C60B5F}" type="presParOf" srcId="{BBFEEABB-EB90-4E66-850D-652CD5B80E6C}" destId="{B23C2C72-CFB1-4839-931B-5386B52AC8FB}" srcOrd="2" destOrd="0" presId="urn:microsoft.com/office/officeart/2005/8/layout/cycle2"/>
    <dgm:cxn modelId="{1C50DC3C-80CD-46BE-B1DF-E58EC1AE4B3C}" type="presParOf" srcId="{BBFEEABB-EB90-4E66-850D-652CD5B80E6C}" destId="{BBDD079D-F989-42D0-ACB1-2352DFA7FEAA}" srcOrd="3" destOrd="0" presId="urn:microsoft.com/office/officeart/2005/8/layout/cycle2"/>
    <dgm:cxn modelId="{C2850956-F31A-493E-AD4E-44227CEE9938}" type="presParOf" srcId="{BBDD079D-F989-42D0-ACB1-2352DFA7FEAA}" destId="{30521C6D-8E3B-4BFC-B825-C02B16B0C8B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4188F7-F458-4568-BE46-B0CE85D19D07}">
      <dsp:nvSpPr>
        <dsp:cNvPr id="0" name=""/>
        <dsp:cNvSpPr/>
      </dsp:nvSpPr>
      <dsp:spPr>
        <a:xfrm>
          <a:off x="0" y="0"/>
          <a:ext cx="1142999" cy="114299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2DA5F0-E480-4D30-9F48-079C8602D844}">
      <dsp:nvSpPr>
        <dsp:cNvPr id="0" name=""/>
        <dsp:cNvSpPr/>
      </dsp:nvSpPr>
      <dsp:spPr>
        <a:xfrm>
          <a:off x="571500" y="0"/>
          <a:ext cx="8326691" cy="1142999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000" kern="1200" dirty="0" smtClean="0"/>
            <a:t> </a:t>
          </a:r>
          <a:r>
            <a:rPr lang="ar-IQ" sz="2800" b="1" kern="1200" dirty="0" smtClean="0">
              <a:solidFill>
                <a:srgbClr val="FF0000"/>
              </a:solidFill>
            </a:rPr>
            <a:t>المرحلة :الاولى –كودالمادة </a:t>
          </a:r>
          <a:r>
            <a:rPr lang="en-US" sz="2800" b="1" kern="1200" dirty="0" smtClean="0">
              <a:solidFill>
                <a:srgbClr val="FF0000"/>
              </a:solidFill>
            </a:rPr>
            <a:t>----</a:t>
          </a:r>
          <a:r>
            <a:rPr lang="ar-IQ" sz="2800" b="1" kern="1200" dirty="0" smtClean="0">
              <a:solidFill>
                <a:srgbClr val="FF0000"/>
              </a:solidFill>
            </a:rPr>
            <a:t>المادة:القياس والتقويم </a:t>
          </a:r>
          <a:endParaRPr lang="ar-IQ" sz="4000" b="1" kern="1200" dirty="0">
            <a:solidFill>
              <a:srgbClr val="FF0000"/>
            </a:solidFill>
          </a:endParaRPr>
        </a:p>
      </dsp:txBody>
      <dsp:txXfrm>
        <a:off x="571500" y="0"/>
        <a:ext cx="8326691" cy="11429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عناصرة المحاضرة</a:t>
          </a:r>
          <a:endParaRPr lang="ar-IQ" sz="4200" kern="1200" dirty="0"/>
        </a:p>
      </dsp:txBody>
      <dsp:txXfrm>
        <a:off x="1097919" y="101464"/>
        <a:ext cx="5210800" cy="4899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عناصرة المحاضرة</a:t>
          </a:r>
          <a:endParaRPr lang="ar-IQ" sz="4200" kern="1200" dirty="0"/>
        </a:p>
      </dsp:txBody>
      <dsp:txXfrm>
        <a:off x="1097919" y="101464"/>
        <a:ext cx="5210800" cy="4899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عناصرة المحاضرة</a:t>
          </a:r>
          <a:endParaRPr lang="ar-IQ" sz="4200" kern="1200" dirty="0"/>
        </a:p>
      </dsp:txBody>
      <dsp:txXfrm>
        <a:off x="1097919" y="101464"/>
        <a:ext cx="5210800" cy="4899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عناصرة المحاضرة</a:t>
          </a:r>
          <a:endParaRPr lang="ar-IQ" sz="4200" kern="1200" dirty="0"/>
        </a:p>
      </dsp:txBody>
      <dsp:txXfrm>
        <a:off x="1097919" y="101464"/>
        <a:ext cx="5210800" cy="4899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عناصرة المحاضرة</a:t>
          </a:r>
          <a:endParaRPr lang="ar-IQ" sz="4200" kern="1200" dirty="0"/>
        </a:p>
      </dsp:txBody>
      <dsp:txXfrm>
        <a:off x="1097919" y="101464"/>
        <a:ext cx="5210800" cy="4899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عناصرة المحاضرة</a:t>
          </a:r>
          <a:endParaRPr lang="ar-IQ" sz="4200" kern="1200" dirty="0"/>
        </a:p>
      </dsp:txBody>
      <dsp:txXfrm>
        <a:off x="1097919" y="101464"/>
        <a:ext cx="5210800" cy="48991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878F79-AD47-4A92-89B9-A3731672A44E}">
      <dsp:nvSpPr>
        <dsp:cNvPr id="0" name=""/>
        <dsp:cNvSpPr/>
      </dsp:nvSpPr>
      <dsp:spPr>
        <a:xfrm>
          <a:off x="0" y="0"/>
          <a:ext cx="1124886" cy="112488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F6D59A-D077-497D-AD83-46ECD0B700DE}">
      <dsp:nvSpPr>
        <dsp:cNvPr id="0" name=""/>
        <dsp:cNvSpPr/>
      </dsp:nvSpPr>
      <dsp:spPr>
        <a:xfrm>
          <a:off x="562442" y="0"/>
          <a:ext cx="6844197" cy="112488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0" tIns="304800" rIns="304800" bIns="304800" numCol="1" spcCol="1270" anchor="ctr" anchorCtr="0">
          <a:noAutofit/>
        </a:bodyPr>
        <a:lstStyle/>
        <a:p>
          <a:pPr lvl="0" algn="ctr" defTabSz="3556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8000" kern="1200" dirty="0" smtClean="0">
              <a:solidFill>
                <a:srgbClr val="FF0000"/>
              </a:solidFill>
            </a:rPr>
            <a:t>الى الملتقى</a:t>
          </a:r>
          <a:endParaRPr lang="ar-IQ" sz="8000" kern="1200" dirty="0">
            <a:solidFill>
              <a:srgbClr val="FF0000"/>
            </a:solidFill>
          </a:endParaRPr>
        </a:p>
      </dsp:txBody>
      <dsp:txXfrm>
        <a:off x="562442" y="0"/>
        <a:ext cx="6844197" cy="112488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471E2-CFDD-4BD4-9F6D-F2AC8451331D}">
      <dsp:nvSpPr>
        <dsp:cNvPr id="0" name=""/>
        <dsp:cNvSpPr/>
      </dsp:nvSpPr>
      <dsp:spPr>
        <a:xfrm>
          <a:off x="4175719" y="0"/>
          <a:ext cx="3673152" cy="2663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2266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5100" kern="1200" dirty="0" smtClean="0"/>
            <a:t>في المحاضرة القادمة</a:t>
          </a:r>
          <a:endParaRPr lang="ar-IQ" sz="5100" kern="1200" dirty="0"/>
        </a:p>
      </dsp:txBody>
      <dsp:txXfrm>
        <a:off x="4713640" y="390069"/>
        <a:ext cx="2597310" cy="1883419"/>
      </dsp:txXfrm>
    </dsp:sp>
    <dsp:sp modelId="{4C85FB7A-7D04-483B-A102-C7423D20574D}">
      <dsp:nvSpPr>
        <dsp:cNvPr id="0" name=""/>
        <dsp:cNvSpPr/>
      </dsp:nvSpPr>
      <dsp:spPr>
        <a:xfrm rot="10800000">
          <a:off x="2956388" y="2470029"/>
          <a:ext cx="2224424" cy="8989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4100" kern="1200"/>
        </a:p>
      </dsp:txBody>
      <dsp:txXfrm rot="10800000">
        <a:off x="3226073" y="2649819"/>
        <a:ext cx="1954739" cy="539370"/>
      </dsp:txXfrm>
    </dsp:sp>
    <dsp:sp modelId="{B23C2C72-CFB1-4839-931B-5386B52AC8FB}">
      <dsp:nvSpPr>
        <dsp:cNvPr id="0" name=""/>
        <dsp:cNvSpPr/>
      </dsp:nvSpPr>
      <dsp:spPr>
        <a:xfrm>
          <a:off x="432410" y="0"/>
          <a:ext cx="3383650" cy="2663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2266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5100" kern="1200" dirty="0" smtClean="0"/>
            <a:t>وشكراً لحسن انتباهكم </a:t>
          </a:r>
          <a:endParaRPr lang="ar-IQ" sz="5100" kern="1200" dirty="0"/>
        </a:p>
      </dsp:txBody>
      <dsp:txXfrm>
        <a:off x="927934" y="390069"/>
        <a:ext cx="2392602" cy="1883419"/>
      </dsp:txXfrm>
    </dsp:sp>
    <dsp:sp modelId="{BBDD079D-F989-42D0-ACB1-2352DFA7FEAA}">
      <dsp:nvSpPr>
        <dsp:cNvPr id="0" name=""/>
        <dsp:cNvSpPr/>
      </dsp:nvSpPr>
      <dsp:spPr>
        <a:xfrm rot="21600000">
          <a:off x="3740013" y="-701315"/>
          <a:ext cx="1967673" cy="8989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4100" kern="1200"/>
        </a:p>
      </dsp:txBody>
      <dsp:txXfrm rot="-21600000">
        <a:off x="3740013" y="-521525"/>
        <a:ext cx="1697988" cy="5393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9B596D1-502E-422C-A0D0-70D72E57B397}" type="datetimeFigureOut">
              <a:rPr lang="ar-IQ" smtClean="0"/>
              <a:t>15/03/1444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6B4A144-AFA0-4904-B472-4842A4A2207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82597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15/03/1444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15/03/1444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15/03/1444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15/03/1444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15/03/1444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15/03/1444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15/03/1444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15/03/1444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15/03/1444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15/03/1444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15/03/1444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FC73335-F49F-49C5-892E-6F0E81B5BB83}" type="datetimeFigureOut">
              <a:rPr lang="ar-IQ" smtClean="0"/>
              <a:t>15/03/1444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رسم تخطيطي 4"/>
          <p:cNvGraphicFramePr/>
          <p:nvPr>
            <p:extLst>
              <p:ext uri="{D42A27DB-BD31-4B8C-83A1-F6EECF244321}">
                <p14:modId xmlns:p14="http://schemas.microsoft.com/office/powerpoint/2010/main" val="794991528"/>
              </p:ext>
            </p:extLst>
          </p:nvPr>
        </p:nvGraphicFramePr>
        <p:xfrm>
          <a:off x="35496" y="274320"/>
          <a:ext cx="8898192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16016" y="1412776"/>
            <a:ext cx="4289680" cy="5328591"/>
          </a:xfrm>
          <a:solidFill>
            <a:srgbClr val="FFFF00"/>
          </a:solidFill>
        </p:spPr>
        <p:txBody>
          <a:bodyPr/>
          <a:lstStyle/>
          <a:p>
            <a:r>
              <a:rPr lang="ar-IQ" dirty="0" smtClean="0"/>
              <a:t>الموضوع</a:t>
            </a:r>
            <a:r>
              <a:rPr lang="ar-IQ" b="1" dirty="0" smtClean="0">
                <a:solidFill>
                  <a:srgbClr val="FF0000"/>
                </a:solidFill>
              </a:rPr>
              <a:t> القياس والتقويم</a:t>
            </a:r>
            <a:endParaRPr lang="ar-IQ" sz="3200" b="1" dirty="0" smtClean="0">
              <a:solidFill>
                <a:srgbClr val="FF0000"/>
              </a:solidFill>
            </a:endParaRPr>
          </a:p>
          <a:p>
            <a:r>
              <a:rPr lang="ar-IQ" b="1" dirty="0" smtClean="0"/>
              <a:t>الفصل الاول</a:t>
            </a:r>
          </a:p>
          <a:p>
            <a:r>
              <a:rPr lang="ar-IQ" dirty="0" smtClean="0"/>
              <a:t>رقم المحاضرة </a:t>
            </a:r>
            <a:r>
              <a:rPr lang="ar-IQ" b="1" dirty="0" smtClean="0">
                <a:solidFill>
                  <a:srgbClr val="00B0F0"/>
                </a:solidFill>
              </a:rPr>
              <a:t>الاولى</a:t>
            </a:r>
          </a:p>
          <a:p>
            <a:r>
              <a:rPr lang="ar-IQ" b="1" dirty="0" smtClean="0"/>
              <a:t>التدريسي </a:t>
            </a:r>
            <a:r>
              <a:rPr lang="ar-SA" b="1" dirty="0" smtClean="0"/>
              <a:t>د</a:t>
            </a:r>
            <a:r>
              <a:rPr lang="en-US" b="1" dirty="0" smtClean="0"/>
              <a:t>.</a:t>
            </a:r>
            <a:r>
              <a:rPr lang="ar-IQ" b="1" dirty="0" smtClean="0"/>
              <a:t>قاسم مطر عبد</a:t>
            </a:r>
          </a:p>
          <a:p>
            <a:r>
              <a:rPr lang="ar-IQ" dirty="0" smtClean="0"/>
              <a:t>ا</a:t>
            </a:r>
            <a:r>
              <a:rPr lang="ar-IQ" sz="2400" b="1" dirty="0" smtClean="0"/>
              <a:t>لقسم </a:t>
            </a:r>
            <a:r>
              <a:rPr lang="en-US" sz="2400" b="1" dirty="0" smtClean="0"/>
              <a:t>:</a:t>
            </a:r>
            <a:r>
              <a:rPr lang="ar-IQ" sz="2400" b="1" dirty="0" smtClean="0"/>
              <a:t> قسمي علوم الحياة واللغة العربية</a:t>
            </a:r>
            <a:r>
              <a:rPr lang="en-US" sz="2400" b="1" dirty="0" smtClean="0"/>
              <a:t> </a:t>
            </a:r>
            <a:r>
              <a:rPr lang="ar-IQ" sz="2400" b="1" dirty="0" smtClean="0"/>
              <a:t>الصباحي والمسائي</a:t>
            </a:r>
          </a:p>
          <a:p>
            <a:r>
              <a:rPr lang="ar-IQ" b="1" dirty="0" smtClean="0">
                <a:solidFill>
                  <a:srgbClr val="FF0000"/>
                </a:solidFill>
              </a:rPr>
              <a:t>الكلية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ar-IQ" b="1" dirty="0" smtClean="0">
                <a:solidFill>
                  <a:srgbClr val="FF0000"/>
                </a:solidFill>
              </a:rPr>
              <a:t>التربية </a:t>
            </a:r>
            <a:r>
              <a:rPr lang="en-US" b="1" dirty="0" smtClean="0">
                <a:solidFill>
                  <a:srgbClr val="FF0000"/>
                </a:solidFill>
              </a:rPr>
              <a:t>/</a:t>
            </a:r>
            <a:r>
              <a:rPr lang="ar-IQ" b="1" dirty="0" smtClean="0">
                <a:solidFill>
                  <a:srgbClr val="FF0000"/>
                </a:solidFill>
              </a:rPr>
              <a:t>القرنة</a:t>
            </a:r>
          </a:p>
          <a:p>
            <a:r>
              <a:rPr lang="ar-IQ" sz="3200" b="1" dirty="0" smtClean="0"/>
              <a:t>جامعة البصرة </a:t>
            </a:r>
            <a:endParaRPr lang="en-US" sz="3200" b="1" dirty="0" smtClean="0"/>
          </a:p>
          <a:p>
            <a:r>
              <a:rPr lang="en-US" sz="3200" b="1" dirty="0" smtClean="0"/>
              <a:t>2023 -2022</a:t>
            </a:r>
            <a:endParaRPr lang="ar-IQ" sz="3200" b="1" dirty="0" smtClean="0"/>
          </a:p>
        </p:txBody>
      </p:sp>
      <p:pic>
        <p:nvPicPr>
          <p:cNvPr id="8" name="عنصر نائب للمحتوى 5" descr="مفاهيم القياس و التقييم و التقويم ، و العلاقة بينها - تعليم جديد"/>
          <p:cNvPicPr>
            <a:picLocks noGrp="1"/>
          </p:cNvPicPr>
          <p:nvPr>
            <p:ph sz="half"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84784"/>
            <a:ext cx="4608512" cy="5256584"/>
          </a:xfrm>
          <a:prstGeom prst="rect">
            <a:avLst/>
          </a:prstGeom>
          <a:solidFill>
            <a:srgbClr val="FF000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186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2869837963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0"/>
            <a:ext cx="9108504" cy="6858000"/>
          </a:xfrm>
          <a:solidFill>
            <a:srgbClr val="FFFF00"/>
          </a:solidFill>
        </p:spPr>
        <p:txBody>
          <a:bodyPr>
            <a:normAutofit fontScale="70000" lnSpcReduction="20000"/>
          </a:bodyPr>
          <a:lstStyle/>
          <a:p>
            <a:pPr marL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ar-IQ" sz="3600" dirty="0" smtClean="0">
              <a:solidFill>
                <a:srgbClr val="FF0000"/>
              </a:solidFill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SA" sz="3600" dirty="0">
                <a:latin typeface="Calibri"/>
                <a:ea typeface="Calibri"/>
                <a:cs typeface="Arial"/>
              </a:rPr>
              <a:t>مفردات </a:t>
            </a:r>
            <a:r>
              <a:rPr lang="ar-SA" sz="3600" dirty="0" smtClean="0">
                <a:latin typeface="Calibri"/>
                <a:ea typeface="Calibri"/>
                <a:cs typeface="Arial"/>
              </a:rPr>
              <a:t>القياس والتقويم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SA" sz="3600" b="1" dirty="0">
                <a:latin typeface="Calibri"/>
                <a:ea typeface="Calibri"/>
                <a:cs typeface="Arial"/>
              </a:rPr>
              <a:t>اولا- مفاهيم القياس والتقويم والاختبار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marL="342900" lvl="0" indent="-342900" algn="r">
              <a:lnSpc>
                <a:spcPct val="115000"/>
              </a:lnSpc>
              <a:buFont typeface="+mj-lt"/>
              <a:buAutoNum type="arabicPeriod"/>
            </a:pPr>
            <a:r>
              <a:rPr lang="ar-SA" sz="3600" b="1" dirty="0">
                <a:latin typeface="Calibri"/>
                <a:ea typeface="Calibri"/>
                <a:cs typeface="Arial"/>
              </a:rPr>
              <a:t>لمحة تاريخية 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marL="342900" lvl="0" indent="-342900" algn="r">
              <a:lnSpc>
                <a:spcPct val="115000"/>
              </a:lnSpc>
              <a:buFont typeface="+mj-lt"/>
              <a:buAutoNum type="arabicPeriod"/>
            </a:pPr>
            <a:r>
              <a:rPr lang="ar-SA" sz="3600" b="1" dirty="0">
                <a:latin typeface="Calibri"/>
                <a:ea typeface="Calibri"/>
                <a:cs typeface="Arial"/>
              </a:rPr>
              <a:t>مفهوم القياس وانواعه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marL="342900" lvl="0" indent="-342900" algn="r">
              <a:lnSpc>
                <a:spcPct val="115000"/>
              </a:lnSpc>
              <a:buFont typeface="+mj-lt"/>
              <a:buAutoNum type="arabicPeriod"/>
            </a:pPr>
            <a:r>
              <a:rPr lang="ar-SA" sz="3600" b="1" dirty="0">
                <a:latin typeface="Calibri"/>
                <a:ea typeface="Calibri"/>
                <a:cs typeface="Arial"/>
              </a:rPr>
              <a:t>مفهوم التقويم (خصائصه ووظائفه)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marL="342900" lvl="0" indent="-342900" algn="r">
              <a:lnSpc>
                <a:spcPct val="115000"/>
              </a:lnSpc>
              <a:buFont typeface="+mj-lt"/>
              <a:buAutoNum type="arabicPeriod"/>
            </a:pPr>
            <a:r>
              <a:rPr lang="ar-SA" sz="3600" b="1" dirty="0">
                <a:latin typeface="Calibri"/>
                <a:ea typeface="Calibri"/>
                <a:cs typeface="Arial"/>
              </a:rPr>
              <a:t>الاختبار ووظائفه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marL="342900" lvl="0" indent="-342900" algn="r">
              <a:lnSpc>
                <a:spcPct val="115000"/>
              </a:lnSpc>
              <a:buFont typeface="+mj-lt"/>
              <a:buAutoNum type="arabicPeriod"/>
            </a:pPr>
            <a:r>
              <a:rPr lang="ar-SA" sz="3600" b="1" dirty="0">
                <a:latin typeface="Calibri"/>
                <a:ea typeface="Calibri"/>
                <a:cs typeface="Arial"/>
              </a:rPr>
              <a:t>اغراض القياس والتقويم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marL="342900" lvl="0" indent="-342900" algn="r">
              <a:lnSpc>
                <a:spcPct val="115000"/>
              </a:lnSpc>
              <a:buFont typeface="+mj-lt"/>
              <a:buAutoNum type="arabicPeriod"/>
            </a:pPr>
            <a:r>
              <a:rPr lang="ar-SA" sz="3600" b="1" dirty="0">
                <a:latin typeface="Calibri"/>
                <a:ea typeface="Calibri"/>
                <a:cs typeface="Arial"/>
              </a:rPr>
              <a:t>مجالات القياس والتقويم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marL="342900" lvl="0" indent="-342900" algn="r">
              <a:lnSpc>
                <a:spcPct val="115000"/>
              </a:lnSpc>
              <a:buFont typeface="+mj-lt"/>
              <a:buAutoNum type="arabicPeriod"/>
            </a:pPr>
            <a:r>
              <a:rPr lang="ar-SA" sz="3600" b="1" dirty="0">
                <a:latin typeface="Calibri"/>
                <a:ea typeface="Calibri"/>
                <a:cs typeface="Arial"/>
              </a:rPr>
              <a:t>دور القياس والتقويم في العملية التربوية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marL="342900" lvl="0" indent="-342900" algn="r">
              <a:lnSpc>
                <a:spcPct val="115000"/>
              </a:lnSpc>
              <a:buFont typeface="+mj-lt"/>
              <a:buAutoNum type="arabicPeriod"/>
            </a:pPr>
            <a:r>
              <a:rPr lang="ar-SA" sz="3600" b="1" dirty="0">
                <a:latin typeface="Calibri"/>
                <a:ea typeface="Calibri"/>
                <a:cs typeface="Arial"/>
              </a:rPr>
              <a:t>العلاقة بين التقويم والمنهج 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marL="342900" lvl="0" indent="-342900" algn="r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SA" sz="3600" b="1" dirty="0">
                <a:latin typeface="Calibri"/>
                <a:ea typeface="Calibri"/>
                <a:cs typeface="Arial"/>
              </a:rPr>
              <a:t>انواع التقويم </a:t>
            </a:r>
            <a:endParaRPr lang="ar-IQ" dirty="0" smtClean="0"/>
          </a:p>
          <a:p>
            <a:pPr algn="r"/>
            <a:endParaRPr lang="ar-IQ" dirty="0"/>
          </a:p>
          <a:p>
            <a:pPr algn="r"/>
            <a:r>
              <a:rPr lang="ar-IQ" dirty="0" smtClean="0"/>
              <a:t>------------------------------------------------------------------------</a:t>
            </a:r>
          </a:p>
          <a:p>
            <a:pPr algn="r"/>
            <a:r>
              <a:rPr lang="ar-IQ" sz="2000" b="1" dirty="0" smtClean="0"/>
              <a:t>الصفحة الثانية </a:t>
            </a:r>
            <a:r>
              <a:rPr lang="ar-IQ" sz="2000" dirty="0" smtClean="0"/>
              <a:t>-القسم: </a:t>
            </a:r>
            <a:r>
              <a:rPr lang="ar-IQ" sz="2000" dirty="0">
                <a:solidFill>
                  <a:srgbClr val="4F271C">
                    <a:shade val="30000"/>
                    <a:satMod val="150000"/>
                  </a:srgbClr>
                </a:solidFill>
              </a:rPr>
              <a:t>علوم الحياة واللغة العربية  –كلية التربية/القرنة- </a:t>
            </a:r>
            <a:r>
              <a:rPr lang="en-US" sz="2000" b="1" dirty="0" smtClean="0">
                <a:solidFill>
                  <a:srgbClr val="FF0000"/>
                </a:solidFill>
              </a:rPr>
              <a:t>University of Basrah</a:t>
            </a:r>
            <a:endParaRPr lang="ar-IQ" sz="2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00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3874359510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0"/>
            <a:ext cx="9108504" cy="6858000"/>
          </a:xfrm>
          <a:solidFill>
            <a:srgbClr val="FFFF00"/>
          </a:solidFill>
        </p:spPr>
        <p:txBody>
          <a:bodyPr>
            <a:normAutofit fontScale="55000" lnSpcReduction="20000"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  <a:tabLst>
                <a:tab pos="5274310" algn="l"/>
              </a:tabLst>
            </a:pPr>
            <a:endParaRPr lang="ar-IQ" sz="1800" b="1" u="sng" dirty="0" smtClean="0">
              <a:solidFill>
                <a:srgbClr val="FF0000"/>
              </a:solidFill>
              <a:latin typeface="Calibri"/>
              <a:ea typeface="Times New Roman"/>
              <a:cs typeface="Times New Roman"/>
            </a:endParaRPr>
          </a:p>
          <a:p>
            <a:pPr lvl="0" algn="r">
              <a:buClr>
                <a:srgbClr val="3891A7"/>
              </a:buClr>
            </a:pPr>
            <a:endParaRPr lang="ar-IQ" sz="11400" dirty="0" smtClean="0">
              <a:solidFill>
                <a:srgbClr val="4F271C">
                  <a:shade val="30000"/>
                  <a:satMod val="150000"/>
                </a:srgbClr>
              </a:solidFill>
              <a:ea typeface="Calibri"/>
              <a:cs typeface="Arial"/>
            </a:endParaRPr>
          </a:p>
          <a:p>
            <a:pPr lvl="0" algn="r">
              <a:buClr>
                <a:srgbClr val="3891A7"/>
              </a:buClr>
            </a:pPr>
            <a:r>
              <a:rPr lang="ar-SA" sz="8400" dirty="0">
                <a:solidFill>
                  <a:srgbClr val="4F271C">
                    <a:shade val="30000"/>
                    <a:satMod val="150000"/>
                  </a:srgbClr>
                </a:solidFill>
                <a:ea typeface="Calibri"/>
                <a:cs typeface="Arial"/>
              </a:rPr>
              <a:t>ثانيا- الاهداف التربوية </a:t>
            </a:r>
          </a:p>
          <a:p>
            <a:pPr lvl="0" algn="r">
              <a:buClr>
                <a:srgbClr val="3891A7"/>
              </a:buClr>
            </a:pPr>
            <a:r>
              <a:rPr lang="ar-SA" sz="8400" dirty="0">
                <a:solidFill>
                  <a:srgbClr val="4F271C">
                    <a:shade val="30000"/>
                    <a:satMod val="150000"/>
                  </a:srgbClr>
                </a:solidFill>
                <a:ea typeface="Calibri"/>
                <a:cs typeface="Arial"/>
              </a:rPr>
              <a:t>1-	الاهداف السلوكية</a:t>
            </a:r>
          </a:p>
          <a:p>
            <a:pPr lvl="0" algn="r">
              <a:buClr>
                <a:srgbClr val="3891A7"/>
              </a:buClr>
            </a:pPr>
            <a:r>
              <a:rPr lang="ar-SA" sz="8400" dirty="0">
                <a:solidFill>
                  <a:srgbClr val="4F271C">
                    <a:shade val="30000"/>
                    <a:satMod val="150000"/>
                  </a:srgbClr>
                </a:solidFill>
                <a:ea typeface="Calibri"/>
                <a:cs typeface="Arial"/>
              </a:rPr>
              <a:t>2-	تصنيف بلوم للأهداف التربوية (المجال المعرفي ست مستويات  – النفس حركي – الوجداني)</a:t>
            </a:r>
          </a:p>
          <a:p>
            <a:pPr marL="933450" marR="476250" algn="r">
              <a:lnSpc>
                <a:spcPct val="115000"/>
              </a:lnSpc>
              <a:spcBef>
                <a:spcPts val="0"/>
              </a:spcBef>
            </a:pPr>
            <a:r>
              <a:rPr lang="ar-SA" sz="112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 </a:t>
            </a:r>
            <a:endParaRPr lang="ar-IQ" dirty="0" smtClean="0"/>
          </a:p>
          <a:p>
            <a:pPr algn="r"/>
            <a:endParaRPr lang="ar-IQ" dirty="0"/>
          </a:p>
          <a:p>
            <a:pPr algn="r"/>
            <a:r>
              <a:rPr lang="ar-IQ" dirty="0" smtClean="0"/>
              <a:t>------------------------------------------------------------------------</a:t>
            </a:r>
          </a:p>
          <a:p>
            <a:pPr algn="r"/>
            <a:r>
              <a:rPr lang="ar-IQ" sz="7400" b="1" dirty="0" smtClean="0"/>
              <a:t>الصفحة الثالثة </a:t>
            </a:r>
            <a:r>
              <a:rPr lang="ar-IQ" sz="7400" dirty="0" smtClean="0"/>
              <a:t>-القسم: </a:t>
            </a:r>
            <a:r>
              <a:rPr lang="ar-IQ" sz="7400" dirty="0"/>
              <a:t>علوم الحياة واللغة العربية  –كلية التربية/القرنة-</a:t>
            </a:r>
            <a:r>
              <a:rPr lang="en-US" sz="7400" b="1" dirty="0" smtClean="0">
                <a:solidFill>
                  <a:srgbClr val="FF0000"/>
                </a:solidFill>
              </a:rPr>
              <a:t>University of Basrah</a:t>
            </a:r>
            <a:endParaRPr lang="ar-IQ" sz="7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05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548087020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0"/>
            <a:ext cx="9108504" cy="6858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r"/>
            <a:r>
              <a:rPr lang="ar-IQ" dirty="0" smtClean="0"/>
              <a:t> </a:t>
            </a:r>
          </a:p>
          <a:p>
            <a:pPr marL="228600" algn="r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latin typeface="Calibri"/>
                <a:ea typeface="Calibri"/>
                <a:cs typeface="Arial"/>
              </a:rPr>
              <a:t>ثالثا- الاختبارات التحصيلية (خطوات اعداد الاختبار)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r">
              <a:lnSpc>
                <a:spcPct val="115000"/>
              </a:lnSpc>
              <a:spcAft>
                <a:spcPts val="1000"/>
              </a:spcAft>
              <a:buFont typeface="+mj-cs"/>
              <a:buAutoNum type="arabic1Minus"/>
            </a:pPr>
            <a:r>
              <a:rPr lang="ar-SA" sz="2800" b="1" dirty="0">
                <a:latin typeface="Calibri"/>
                <a:ea typeface="Calibri"/>
                <a:cs typeface="Arial"/>
              </a:rPr>
              <a:t>جدول المواصفات (الخارطة الاختبارية)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r"/>
            <a:r>
              <a:rPr lang="ar-SA" sz="2800" b="1" dirty="0">
                <a:latin typeface="Calibri"/>
                <a:ea typeface="Calibri"/>
                <a:cs typeface="Arial"/>
              </a:rPr>
              <a:t>خطوات اعداد جدول المواصفات </a:t>
            </a:r>
            <a:endParaRPr lang="ar-SA" sz="2800" b="1" dirty="0" smtClean="0">
              <a:latin typeface="Calibri"/>
              <a:ea typeface="Calibri"/>
              <a:cs typeface="Arial"/>
            </a:endParaRPr>
          </a:p>
          <a:p>
            <a:endParaRPr lang="ar-SA" sz="2800" b="1" dirty="0">
              <a:latin typeface="Calibri"/>
              <a:cs typeface="Arial"/>
            </a:endParaRPr>
          </a:p>
          <a:p>
            <a:endParaRPr lang="ar-SA" sz="2800" b="1" dirty="0" smtClean="0">
              <a:latin typeface="Calibri"/>
              <a:cs typeface="Arial"/>
            </a:endParaRPr>
          </a:p>
          <a:p>
            <a:endParaRPr lang="ar-SA" sz="2800" b="1" dirty="0">
              <a:latin typeface="Calibri"/>
              <a:cs typeface="Arial"/>
            </a:endParaRPr>
          </a:p>
          <a:p>
            <a:endParaRPr lang="ar-SA" sz="2800" b="1" dirty="0" smtClean="0">
              <a:latin typeface="Calibri"/>
              <a:cs typeface="Arial"/>
            </a:endParaRPr>
          </a:p>
          <a:p>
            <a:endParaRPr lang="ar-SA" sz="2800" b="1" dirty="0">
              <a:latin typeface="Calibri"/>
              <a:cs typeface="Arial"/>
            </a:endParaRPr>
          </a:p>
          <a:p>
            <a:r>
              <a:rPr lang="ar-IQ" dirty="0" smtClean="0"/>
              <a:t>------------------------------------------------------------------------</a:t>
            </a:r>
          </a:p>
          <a:p>
            <a:pPr algn="r"/>
            <a:r>
              <a:rPr lang="ar-IQ" sz="2000" b="1" dirty="0" smtClean="0"/>
              <a:t>الصفحة الرابعة </a:t>
            </a:r>
            <a:r>
              <a:rPr lang="ar-IQ" sz="2000" dirty="0" smtClean="0"/>
              <a:t>-القسم: </a:t>
            </a:r>
            <a:r>
              <a:rPr lang="ar-IQ" sz="2000" dirty="0"/>
              <a:t>علوم الحياة واللغة العربية  –كلية التربية/القرنة-</a:t>
            </a:r>
            <a:r>
              <a:rPr lang="en-US" sz="2000" b="1" dirty="0" smtClean="0">
                <a:solidFill>
                  <a:srgbClr val="FF0000"/>
                </a:solidFill>
              </a:rPr>
              <a:t>University of Basrah</a:t>
            </a:r>
            <a:endParaRPr lang="ar-IQ" sz="2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38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735349862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0"/>
            <a:ext cx="9108504" cy="6858000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marL="228600" algn="r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latin typeface="Calibri"/>
                <a:ea typeface="Calibri"/>
                <a:cs typeface="Arial"/>
              </a:rPr>
              <a:t>رابعا- انواع الاختبارات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r">
              <a:lnSpc>
                <a:spcPct val="115000"/>
              </a:lnSpc>
              <a:buFont typeface="+mj-lt"/>
              <a:buAutoNum type="arabicPeriod"/>
            </a:pPr>
            <a:r>
              <a:rPr lang="ar-SA" sz="2800" b="1" dirty="0">
                <a:latin typeface="Calibri"/>
                <a:ea typeface="Calibri"/>
                <a:cs typeface="Arial"/>
              </a:rPr>
              <a:t>( الشفوية ومجالاتها – العملية (ادائية)وانواعها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r">
              <a:lnSpc>
                <a:spcPct val="115000"/>
              </a:lnSpc>
              <a:buFont typeface="+mj-lt"/>
              <a:buAutoNum type="arabicPeriod"/>
            </a:pPr>
            <a:r>
              <a:rPr lang="ar-SA" sz="2800" b="1" dirty="0">
                <a:latin typeface="Calibri"/>
                <a:ea typeface="Calibri"/>
                <a:cs typeface="Arial"/>
              </a:rPr>
              <a:t>التحريرية :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r">
              <a:lnSpc>
                <a:spcPct val="115000"/>
              </a:lnSpc>
              <a:spcAft>
                <a:spcPts val="1000"/>
              </a:spcAft>
              <a:buFont typeface="+mj-cs"/>
              <a:buAutoNum type="arabic1Minus"/>
            </a:pPr>
            <a:r>
              <a:rPr lang="ar-SA" sz="2800" b="1" dirty="0" err="1">
                <a:latin typeface="Calibri"/>
                <a:ea typeface="Calibri"/>
                <a:cs typeface="Arial"/>
              </a:rPr>
              <a:t>المقالية</a:t>
            </a:r>
            <a:r>
              <a:rPr lang="ar-SA" sz="2800" b="1" dirty="0">
                <a:latin typeface="Calibri"/>
                <a:ea typeface="Calibri"/>
                <a:cs typeface="Arial"/>
              </a:rPr>
              <a:t> وانواعها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r"/>
            <a:r>
              <a:rPr lang="ar-SA" sz="2800" b="1" dirty="0">
                <a:latin typeface="Calibri"/>
                <a:ea typeface="Calibri"/>
                <a:cs typeface="Arial"/>
              </a:rPr>
              <a:t>الموضوعية ( الصح والخطأ – املاء الفراغات (التكميل) </a:t>
            </a:r>
            <a:endParaRPr lang="ar-SA" sz="2800" b="1" dirty="0" smtClean="0">
              <a:latin typeface="Calibri"/>
              <a:ea typeface="Calibri"/>
              <a:cs typeface="Arial"/>
            </a:endParaRPr>
          </a:p>
          <a:p>
            <a:pPr algn="r"/>
            <a:r>
              <a:rPr lang="ar-SA" sz="2800" b="1" dirty="0" smtClean="0">
                <a:latin typeface="Calibri"/>
                <a:ea typeface="Calibri"/>
                <a:cs typeface="Arial"/>
              </a:rPr>
              <a:t>– </a:t>
            </a:r>
            <a:r>
              <a:rPr lang="ar-SA" sz="2800" b="1" dirty="0">
                <a:latin typeface="Calibri"/>
                <a:ea typeface="Calibri"/>
                <a:cs typeface="Arial"/>
              </a:rPr>
              <a:t>المتعدد (أ, ب, ج, د) – المطابقة )</a:t>
            </a:r>
            <a:endParaRPr lang="ar-IQ" sz="2800" dirty="0">
              <a:latin typeface="Calibri"/>
              <a:cs typeface="Arial"/>
            </a:endParaRPr>
          </a:p>
          <a:p>
            <a:pPr algn="r"/>
            <a:endParaRPr lang="ar-IQ" sz="2800" dirty="0" smtClean="0">
              <a:latin typeface="Calibri"/>
              <a:cs typeface="Arial"/>
            </a:endParaRPr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------------------------------------------------------------------------</a:t>
            </a:r>
          </a:p>
          <a:p>
            <a:pPr algn="r"/>
            <a:r>
              <a:rPr lang="ar-IQ" sz="3200" b="1" dirty="0" smtClean="0"/>
              <a:t>الصفحة الخامسة </a:t>
            </a:r>
            <a:r>
              <a:rPr lang="ar-IQ" sz="3200" dirty="0" smtClean="0"/>
              <a:t>-القسم: </a:t>
            </a:r>
            <a:r>
              <a:rPr lang="ar-IQ" sz="3200" dirty="0">
                <a:solidFill>
                  <a:srgbClr val="4F271C">
                    <a:shade val="30000"/>
                    <a:satMod val="150000"/>
                  </a:srgbClr>
                </a:solidFill>
              </a:rPr>
              <a:t>علوم الحياة واللغة العربية  –كلية التربية/القرنة- </a:t>
            </a:r>
            <a:r>
              <a:rPr lang="en-US" sz="3200" b="1" dirty="0" smtClean="0">
                <a:solidFill>
                  <a:srgbClr val="FF0000"/>
                </a:solidFill>
              </a:rPr>
              <a:t>University of Basrah</a:t>
            </a:r>
            <a:endParaRPr lang="ar-IQ" sz="3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47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403135154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0"/>
            <a:ext cx="9108504" cy="6858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latin typeface="Calibri"/>
                <a:ea typeface="Calibri"/>
                <a:cs typeface="Arial"/>
              </a:rPr>
              <a:t>خامسا- التحليل الاحصائي لفقرات الاختبار (للأسئلة):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r">
              <a:lnSpc>
                <a:spcPct val="115000"/>
              </a:lnSpc>
              <a:buFont typeface="+mj-lt"/>
              <a:buAutoNum type="arabicPeriod"/>
            </a:pPr>
            <a:r>
              <a:rPr lang="ar-SA" sz="2800" b="1" dirty="0">
                <a:latin typeface="Calibri"/>
                <a:ea typeface="Calibri"/>
                <a:cs typeface="Arial"/>
              </a:rPr>
              <a:t>معامل الصعوبة والسهولة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r">
              <a:lnSpc>
                <a:spcPct val="115000"/>
              </a:lnSpc>
              <a:buFont typeface="+mj-lt"/>
              <a:buAutoNum type="arabicPeriod"/>
            </a:pPr>
            <a:r>
              <a:rPr lang="ar-SA" sz="2800" b="1" dirty="0">
                <a:latin typeface="Calibri"/>
                <a:ea typeface="Calibri"/>
                <a:cs typeface="Arial"/>
              </a:rPr>
              <a:t>معامل التمييز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marL="342900" lvl="0" indent="-342900" algn="r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SA" sz="2800" b="1" dirty="0">
                <a:latin typeface="Calibri"/>
                <a:ea typeface="Calibri"/>
                <a:cs typeface="Arial"/>
              </a:rPr>
              <a:t>فعالية البدائل الخاطئة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r"/>
            <a:r>
              <a:rPr lang="ar-SA" sz="2800" b="1" dirty="0">
                <a:latin typeface="Calibri"/>
                <a:ea typeface="Calibri"/>
                <a:cs typeface="Arial"/>
              </a:rPr>
              <a:t>الوسط والوسيط </a:t>
            </a:r>
            <a:r>
              <a:rPr lang="ar-SA" sz="2800" b="1" dirty="0" smtClean="0">
                <a:latin typeface="Calibri"/>
                <a:ea typeface="Calibri"/>
                <a:cs typeface="Arial"/>
              </a:rPr>
              <a:t>والمنوال</a:t>
            </a:r>
          </a:p>
          <a:p>
            <a:pPr algn="r"/>
            <a:r>
              <a:rPr lang="ar-SA" sz="2800" b="1" dirty="0" smtClean="0">
                <a:latin typeface="Calibri"/>
                <a:ea typeface="Calibri"/>
                <a:cs typeface="Arial"/>
              </a:rPr>
              <a:t> </a:t>
            </a:r>
            <a:r>
              <a:rPr lang="ar-SA" sz="2800" b="1" dirty="0">
                <a:latin typeface="Calibri"/>
                <a:ea typeface="Calibri"/>
                <a:cs typeface="Arial"/>
              </a:rPr>
              <a:t>سادسا- مواصفات وشروط الاختبار المقنن ( الصدق – الثبات – الموضوعية – الشمولية – سهولة الاجراء والتطبيق </a:t>
            </a:r>
            <a:r>
              <a:rPr lang="ar-SA" sz="2800" b="1" dirty="0" smtClean="0">
                <a:latin typeface="Calibri"/>
                <a:ea typeface="Calibri"/>
                <a:cs typeface="Arial"/>
              </a:rPr>
              <a:t>)</a:t>
            </a:r>
          </a:p>
          <a:p>
            <a:pPr algn="r"/>
            <a:endParaRPr lang="ar-SA" sz="2800" b="1" dirty="0">
              <a:latin typeface="Calibri"/>
              <a:cs typeface="Arial"/>
            </a:endParaRPr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------------------------------------------</a:t>
            </a:r>
          </a:p>
          <a:p>
            <a:pPr algn="r"/>
            <a:r>
              <a:rPr lang="ar-IQ" sz="2300" b="1" dirty="0" smtClean="0"/>
              <a:t>الصفحة السادسة </a:t>
            </a:r>
            <a:r>
              <a:rPr lang="ar-IQ" sz="2300" dirty="0" smtClean="0"/>
              <a:t>-القسم: </a:t>
            </a:r>
            <a:r>
              <a:rPr lang="ar-IQ" sz="2300" dirty="0"/>
              <a:t>علوم الحياة واللغة العربية  –كلية التربية/القرنة- </a:t>
            </a:r>
            <a:r>
              <a:rPr lang="en-US" sz="2300" b="1" dirty="0" smtClean="0">
                <a:solidFill>
                  <a:srgbClr val="FF0000"/>
                </a:solidFill>
              </a:rPr>
              <a:t>University of Basrah</a:t>
            </a:r>
            <a:endParaRPr lang="ar-IQ" sz="23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104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838190820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0"/>
            <a:ext cx="9108504" cy="6858000"/>
          </a:xfrm>
          <a:solidFill>
            <a:srgbClr val="FFFF00"/>
          </a:solidFill>
        </p:spPr>
        <p:txBody>
          <a:bodyPr>
            <a:normAutofit fontScale="62500" lnSpcReduction="20000"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endParaRPr lang="ar-SA" sz="4000" dirty="0" smtClean="0">
              <a:latin typeface="Calibri"/>
              <a:ea typeface="Calibri"/>
              <a:cs typeface="Arial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SA" sz="4000" dirty="0" smtClean="0">
                <a:latin typeface="Calibri"/>
                <a:ea typeface="Calibri"/>
                <a:cs typeface="Arial"/>
              </a:rPr>
              <a:t>اهداف </a:t>
            </a:r>
            <a:r>
              <a:rPr lang="ar-SA" sz="4000" dirty="0">
                <a:latin typeface="Calibri"/>
                <a:ea typeface="Calibri"/>
                <a:cs typeface="Arial"/>
              </a:rPr>
              <a:t>تدريس مادة القياس والتقويم</a:t>
            </a:r>
            <a:endParaRPr lang="en-US" sz="2800" dirty="0">
              <a:latin typeface="Calibri"/>
              <a:ea typeface="Calibri"/>
              <a:cs typeface="Arial"/>
            </a:endParaRPr>
          </a:p>
          <a:p>
            <a:pPr marL="228600" marR="228600" indent="-228600" algn="just">
              <a:lnSpc>
                <a:spcPct val="115000"/>
              </a:lnSpc>
            </a:pPr>
            <a:r>
              <a:rPr lang="ar-SA" sz="800" b="1" dirty="0">
                <a:solidFill>
                  <a:srgbClr val="555555"/>
                </a:solidFill>
                <a:latin typeface="Calibri"/>
                <a:ea typeface="Times New Roman"/>
                <a:cs typeface="Times New Roman"/>
              </a:rPr>
              <a:t>  </a:t>
            </a:r>
            <a:r>
              <a:rPr lang="ar-SA" sz="3600" b="1" dirty="0">
                <a:solidFill>
                  <a:srgbClr val="555555"/>
                </a:solidFill>
                <a:latin typeface="Calibri"/>
                <a:ea typeface="Times New Roman"/>
                <a:cs typeface="Simplified Arabic"/>
              </a:rPr>
              <a:t>يتعرف الطالب العناصر الأساسية لعمليات القياس والتقويم في التربية ودورهم في عملية التدريس.</a:t>
            </a:r>
            <a:endParaRPr lang="en-US" sz="2800" dirty="0">
              <a:latin typeface="Calibri"/>
              <a:ea typeface="Calibri"/>
              <a:cs typeface="Arial"/>
            </a:endParaRPr>
          </a:p>
          <a:p>
            <a:pPr rtl="0">
              <a:lnSpc>
                <a:spcPct val="115000"/>
              </a:lnSpc>
              <a:tabLst>
                <a:tab pos="3739515" algn="l"/>
              </a:tabLst>
            </a:pPr>
            <a:r>
              <a:rPr lang="en-US" sz="1800" dirty="0">
                <a:solidFill>
                  <a:srgbClr val="555555"/>
                </a:solidFill>
                <a:latin typeface="Verdana"/>
                <a:ea typeface="Times New Roman"/>
                <a:cs typeface="Times New Roman"/>
              </a:rPr>
              <a:t>	</a:t>
            </a:r>
            <a:br>
              <a:rPr lang="en-US" sz="1800" dirty="0">
                <a:solidFill>
                  <a:srgbClr val="555555"/>
                </a:solidFill>
                <a:latin typeface="Verdana"/>
                <a:ea typeface="Times New Roman"/>
                <a:cs typeface="Times New Roman"/>
              </a:rPr>
            </a:br>
            <a:endParaRPr lang="en-US" sz="2800" dirty="0">
              <a:latin typeface="Calibri"/>
              <a:ea typeface="Calibri"/>
              <a:cs typeface="Arial"/>
            </a:endParaRPr>
          </a:p>
          <a:p>
            <a:pPr marL="228600" marR="228600" indent="-228600" algn="just">
              <a:lnSpc>
                <a:spcPct val="115000"/>
              </a:lnSpc>
            </a:pPr>
            <a:r>
              <a:rPr lang="en-US" sz="3200" b="1" dirty="0">
                <a:solidFill>
                  <a:srgbClr val="555555"/>
                </a:solidFill>
                <a:latin typeface="Symbol"/>
                <a:ea typeface="Times New Roman"/>
                <a:cs typeface="Times New Roman"/>
              </a:rPr>
              <a:t>·</a:t>
            </a:r>
            <a:r>
              <a:rPr lang="ar-SA" sz="800" b="1" dirty="0">
                <a:solidFill>
                  <a:srgbClr val="555555"/>
                </a:solidFill>
                <a:latin typeface="Calibri"/>
                <a:ea typeface="Times New Roman"/>
                <a:cs typeface="Times New Roman"/>
              </a:rPr>
              <a:t>      </a:t>
            </a:r>
            <a:r>
              <a:rPr lang="ar-SA" sz="3600" b="1" dirty="0">
                <a:solidFill>
                  <a:srgbClr val="555555"/>
                </a:solidFill>
                <a:latin typeface="Calibri"/>
                <a:ea typeface="Times New Roman"/>
                <a:cs typeface="Simplified Arabic"/>
              </a:rPr>
              <a:t>يتعرف الطالب علي أنواع الاختبارات وكيفية اعدادها.</a:t>
            </a:r>
            <a:endParaRPr lang="en-US" sz="2800" dirty="0">
              <a:latin typeface="Calibri"/>
              <a:ea typeface="Calibri"/>
              <a:cs typeface="Arial"/>
            </a:endParaRPr>
          </a:p>
          <a:p>
            <a:pPr rtl="0">
              <a:lnSpc>
                <a:spcPct val="115000"/>
              </a:lnSpc>
            </a:pPr>
            <a:r>
              <a:rPr lang="en-US" sz="1800" dirty="0">
                <a:solidFill>
                  <a:srgbClr val="555555"/>
                </a:solidFill>
                <a:latin typeface="Verdana"/>
                <a:ea typeface="Times New Roman"/>
                <a:cs typeface="Times New Roman"/>
              </a:rPr>
              <a:t/>
            </a:r>
            <a:br>
              <a:rPr lang="en-US" sz="1800" dirty="0">
                <a:solidFill>
                  <a:srgbClr val="555555"/>
                </a:solidFill>
                <a:latin typeface="Verdana"/>
                <a:ea typeface="Times New Roman"/>
                <a:cs typeface="Times New Roman"/>
              </a:rPr>
            </a:br>
            <a:endParaRPr lang="en-US" sz="2800" dirty="0">
              <a:latin typeface="Calibri"/>
              <a:ea typeface="Calibri"/>
              <a:cs typeface="Arial"/>
            </a:endParaRPr>
          </a:p>
          <a:p>
            <a:pPr marL="228600" marR="228600" indent="-228600" algn="just">
              <a:lnSpc>
                <a:spcPct val="115000"/>
              </a:lnSpc>
            </a:pPr>
            <a:r>
              <a:rPr lang="en-US" sz="3200" b="1" dirty="0">
                <a:solidFill>
                  <a:srgbClr val="555555"/>
                </a:solidFill>
                <a:latin typeface="Symbol"/>
                <a:ea typeface="Times New Roman"/>
                <a:cs typeface="Times New Roman"/>
              </a:rPr>
              <a:t>·</a:t>
            </a:r>
            <a:r>
              <a:rPr lang="ar-SA" sz="800" b="1" dirty="0">
                <a:solidFill>
                  <a:srgbClr val="555555"/>
                </a:solidFill>
                <a:latin typeface="Calibri"/>
                <a:ea typeface="Times New Roman"/>
                <a:cs typeface="Times New Roman"/>
              </a:rPr>
              <a:t>      </a:t>
            </a:r>
            <a:r>
              <a:rPr lang="ar-SA" sz="3600" b="1" dirty="0">
                <a:solidFill>
                  <a:srgbClr val="555555"/>
                </a:solidFill>
                <a:latin typeface="Calibri"/>
                <a:ea typeface="Times New Roman"/>
                <a:cs typeface="Simplified Arabic"/>
              </a:rPr>
              <a:t>يتعرف الطالب علي مفاهيم صدق الاختبار وثباته وقابليته للاستخدام.</a:t>
            </a:r>
            <a:endParaRPr lang="en-US" sz="2800" dirty="0">
              <a:latin typeface="Calibri"/>
              <a:ea typeface="Calibri"/>
              <a:cs typeface="Arial"/>
            </a:endParaRPr>
          </a:p>
          <a:p>
            <a:pPr rtl="0">
              <a:lnSpc>
                <a:spcPct val="115000"/>
              </a:lnSpc>
            </a:pPr>
            <a:r>
              <a:rPr lang="en-US" sz="1800" dirty="0">
                <a:solidFill>
                  <a:srgbClr val="555555"/>
                </a:solidFill>
                <a:latin typeface="Verdana"/>
                <a:ea typeface="Times New Roman"/>
                <a:cs typeface="Times New Roman"/>
              </a:rPr>
              <a:t/>
            </a:r>
            <a:br>
              <a:rPr lang="en-US" sz="1800" dirty="0">
                <a:solidFill>
                  <a:srgbClr val="555555"/>
                </a:solidFill>
                <a:latin typeface="Verdana"/>
                <a:ea typeface="Times New Roman"/>
                <a:cs typeface="Times New Roman"/>
              </a:rPr>
            </a:br>
            <a:endParaRPr lang="en-US" sz="2800" dirty="0">
              <a:latin typeface="Calibri"/>
              <a:ea typeface="Calibri"/>
              <a:cs typeface="Arial"/>
            </a:endParaRPr>
          </a:p>
          <a:p>
            <a:pPr marL="228600" marR="228600" indent="-228600" algn="just">
              <a:lnSpc>
                <a:spcPct val="115000"/>
              </a:lnSpc>
            </a:pPr>
            <a:r>
              <a:rPr lang="en-US" sz="3200" b="1" dirty="0">
                <a:solidFill>
                  <a:srgbClr val="555555"/>
                </a:solidFill>
                <a:latin typeface="Symbol"/>
                <a:ea typeface="Times New Roman"/>
                <a:cs typeface="Times New Roman"/>
              </a:rPr>
              <a:t>·</a:t>
            </a:r>
            <a:r>
              <a:rPr lang="ar-SA" sz="800" b="1" dirty="0">
                <a:solidFill>
                  <a:srgbClr val="555555"/>
                </a:solidFill>
                <a:latin typeface="Calibri"/>
                <a:ea typeface="Times New Roman"/>
                <a:cs typeface="Times New Roman"/>
              </a:rPr>
              <a:t>      </a:t>
            </a:r>
            <a:r>
              <a:rPr lang="ar-SA" sz="3600" b="1" dirty="0">
                <a:solidFill>
                  <a:srgbClr val="555555"/>
                </a:solidFill>
                <a:latin typeface="Calibri"/>
                <a:ea typeface="Times New Roman"/>
                <a:cs typeface="Simplified Arabic"/>
              </a:rPr>
              <a:t>يقوم الطالب فقرات الاختبار المعياري المرجع ويعدلها في ضوء نتائج إحصائيات الفقرة.</a:t>
            </a:r>
            <a:endParaRPr lang="en-US" sz="2800" dirty="0">
              <a:latin typeface="Calibri"/>
              <a:ea typeface="Calibri"/>
              <a:cs typeface="Arial"/>
            </a:endParaRPr>
          </a:p>
          <a:p>
            <a:pPr rtl="0">
              <a:lnSpc>
                <a:spcPct val="115000"/>
              </a:lnSpc>
            </a:pPr>
            <a:r>
              <a:rPr lang="en-US" sz="1800" dirty="0">
                <a:solidFill>
                  <a:srgbClr val="555555"/>
                </a:solidFill>
                <a:latin typeface="Verdana"/>
                <a:ea typeface="Times New Roman"/>
                <a:cs typeface="Times New Roman"/>
              </a:rPr>
              <a:t/>
            </a:r>
            <a:br>
              <a:rPr lang="en-US" sz="1800" dirty="0">
                <a:solidFill>
                  <a:srgbClr val="555555"/>
                </a:solidFill>
                <a:latin typeface="Verdana"/>
                <a:ea typeface="Times New Roman"/>
                <a:cs typeface="Times New Roman"/>
              </a:rPr>
            </a:br>
            <a:endParaRPr lang="en-US" sz="2800" dirty="0">
              <a:latin typeface="Calibri"/>
              <a:ea typeface="Calibri"/>
              <a:cs typeface="Arial"/>
            </a:endParaRPr>
          </a:p>
          <a:p>
            <a:pPr algn="r"/>
            <a:r>
              <a:rPr lang="en-US" sz="3200" b="1" dirty="0">
                <a:solidFill>
                  <a:srgbClr val="555555"/>
                </a:solidFill>
                <a:latin typeface="Symbol"/>
                <a:ea typeface="Times New Roman"/>
                <a:cs typeface="Times New Roman"/>
              </a:rPr>
              <a:t>·</a:t>
            </a:r>
            <a:r>
              <a:rPr lang="ar-SA" sz="800" b="1" dirty="0">
                <a:solidFill>
                  <a:srgbClr val="555555"/>
                </a:solidFill>
                <a:ea typeface="Times New Roman"/>
                <a:cs typeface="Times New Roman"/>
              </a:rPr>
              <a:t>      </a:t>
            </a:r>
            <a:r>
              <a:rPr lang="ar-SA" sz="3600" b="1" dirty="0">
                <a:solidFill>
                  <a:srgbClr val="555555"/>
                </a:solidFill>
                <a:ea typeface="Times New Roman"/>
                <a:cs typeface="Simplified Arabic"/>
              </a:rPr>
              <a:t>يتعرف الطالب على خطوات اعداد بعض أدوات القياس مراعياً معايير الاختبار </a:t>
            </a:r>
            <a:r>
              <a:rPr lang="ar-IQ" sz="2800" dirty="0" smtClean="0">
                <a:solidFill>
                  <a:srgbClr val="4F271C">
                    <a:shade val="30000"/>
                    <a:satMod val="150000"/>
                  </a:srgbClr>
                </a:solidFill>
                <a:latin typeface="Calibri"/>
                <a:ea typeface="Calibri"/>
                <a:cs typeface="Arial"/>
              </a:rPr>
              <a:t>.</a:t>
            </a:r>
            <a:endParaRPr lang="ar-IQ" dirty="0">
              <a:solidFill>
                <a:srgbClr val="4F271C">
                  <a:shade val="30000"/>
                  <a:satMod val="150000"/>
                </a:srgbClr>
              </a:solidFill>
            </a:endParaRPr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------------------------------------------------------------------------</a:t>
            </a:r>
          </a:p>
          <a:p>
            <a:pPr algn="r"/>
            <a:r>
              <a:rPr lang="ar-IQ" sz="2900" b="1" dirty="0" smtClean="0"/>
              <a:t>الصفحة السابعة </a:t>
            </a:r>
            <a:r>
              <a:rPr lang="ar-IQ" sz="2900" dirty="0" smtClean="0"/>
              <a:t>-القسم: </a:t>
            </a:r>
            <a:r>
              <a:rPr lang="ar-IQ" sz="2900" dirty="0"/>
              <a:t>علوم الحياة واللغة العربية  –كلية التربية/القرنة- </a:t>
            </a:r>
            <a:r>
              <a:rPr lang="en-US" sz="2900" b="1" dirty="0" smtClean="0">
                <a:solidFill>
                  <a:srgbClr val="FF0000"/>
                </a:solidFill>
              </a:rPr>
              <a:t>University of Basrah</a:t>
            </a:r>
            <a:endParaRPr lang="ar-IQ" sz="29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32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رسم تخطيطي 6"/>
          <p:cNvGraphicFramePr/>
          <p:nvPr>
            <p:extLst>
              <p:ext uri="{D42A27DB-BD31-4B8C-83A1-F6EECF244321}">
                <p14:modId xmlns:p14="http://schemas.microsoft.com/office/powerpoint/2010/main" val="2307858490"/>
              </p:ext>
            </p:extLst>
          </p:nvPr>
        </p:nvGraphicFramePr>
        <p:xfrm>
          <a:off x="1432560" y="359898"/>
          <a:ext cx="7406640" cy="1124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3581804576"/>
              </p:ext>
            </p:extLst>
          </p:nvPr>
        </p:nvGraphicFramePr>
        <p:xfrm>
          <a:off x="1115616" y="2132856"/>
          <a:ext cx="7848872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4701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3980</TotalTime>
  <Words>268</Words>
  <Application>Microsoft Office PowerPoint</Application>
  <PresentationFormat>عرض على الشاشة (3:4)‏</PresentationFormat>
  <Paragraphs>88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GroupX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enx</dc:creator>
  <cp:lastModifiedBy>SAM</cp:lastModifiedBy>
  <cp:revision>294</cp:revision>
  <dcterms:created xsi:type="dcterms:W3CDTF">2016-10-30T14:46:50Z</dcterms:created>
  <dcterms:modified xsi:type="dcterms:W3CDTF">2022-10-10T06:26:07Z</dcterms:modified>
</cp:coreProperties>
</file>